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Override3.xml" ContentType="application/vnd.openxmlformats-officedocument.themeOverride+xml"/>
  <Override PartName="/ppt/theme/themeOverride4.xml" ContentType="application/vnd.openxmlformats-officedocument.themeOverr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9" r:id="rId1"/>
  </p:sldMasterIdLst>
  <p:notesMasterIdLst>
    <p:notesMasterId r:id="rId3"/>
  </p:notesMasterIdLst>
  <p:handoutMasterIdLst>
    <p:handoutMasterId r:id="rId4"/>
  </p:handoutMasterIdLst>
  <p:sldIdLst>
    <p:sldId id="340" r:id="rId2"/>
  </p:sldIdLst>
  <p:sldSz cx="9144000" cy="6858000" type="screen4x3"/>
  <p:notesSz cx="7099300" cy="10236200"/>
  <p:defaultTextStyle>
    <a:defPPr>
      <a:defRPr lang="en-GB"/>
    </a:defPPr>
    <a:lvl1pPr algn="l" rtl="0" fontAlgn="base">
      <a:spcBef>
        <a:spcPct val="0"/>
      </a:spcBef>
      <a:spcAft>
        <a:spcPct val="0"/>
      </a:spcAft>
      <a:defRPr sz="900" i="1" kern="1200">
        <a:solidFill>
          <a:schemeClr val="bg1"/>
        </a:solidFill>
        <a:latin typeface="Arial" pitchFamily="34" charset="0"/>
        <a:ea typeface="+mn-ea"/>
        <a:cs typeface="Arial" pitchFamily="34" charset="0"/>
      </a:defRPr>
    </a:lvl1pPr>
    <a:lvl2pPr marL="457200" algn="l" rtl="0" fontAlgn="base">
      <a:spcBef>
        <a:spcPct val="0"/>
      </a:spcBef>
      <a:spcAft>
        <a:spcPct val="0"/>
      </a:spcAft>
      <a:defRPr sz="900" i="1" kern="1200">
        <a:solidFill>
          <a:schemeClr val="bg1"/>
        </a:solidFill>
        <a:latin typeface="Arial" pitchFamily="34" charset="0"/>
        <a:ea typeface="+mn-ea"/>
        <a:cs typeface="Arial" pitchFamily="34" charset="0"/>
      </a:defRPr>
    </a:lvl2pPr>
    <a:lvl3pPr marL="914400" algn="l" rtl="0" fontAlgn="base">
      <a:spcBef>
        <a:spcPct val="0"/>
      </a:spcBef>
      <a:spcAft>
        <a:spcPct val="0"/>
      </a:spcAft>
      <a:defRPr sz="900" i="1"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sz="900" i="1"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sz="900" i="1" kern="1200">
        <a:solidFill>
          <a:schemeClr val="bg1"/>
        </a:solidFill>
        <a:latin typeface="Arial" pitchFamily="34" charset="0"/>
        <a:ea typeface="+mn-ea"/>
        <a:cs typeface="Arial" pitchFamily="34" charset="0"/>
      </a:defRPr>
    </a:lvl5pPr>
    <a:lvl6pPr marL="2286000" algn="l" defTabSz="914400" rtl="0" eaLnBrk="1" latinLnBrk="0" hangingPunct="1">
      <a:defRPr sz="900" i="1" kern="1200">
        <a:solidFill>
          <a:schemeClr val="bg1"/>
        </a:solidFill>
        <a:latin typeface="Arial" pitchFamily="34" charset="0"/>
        <a:ea typeface="+mn-ea"/>
        <a:cs typeface="Arial" pitchFamily="34" charset="0"/>
      </a:defRPr>
    </a:lvl6pPr>
    <a:lvl7pPr marL="2743200" algn="l" defTabSz="914400" rtl="0" eaLnBrk="1" latinLnBrk="0" hangingPunct="1">
      <a:defRPr sz="900" i="1" kern="1200">
        <a:solidFill>
          <a:schemeClr val="bg1"/>
        </a:solidFill>
        <a:latin typeface="Arial" pitchFamily="34" charset="0"/>
        <a:ea typeface="+mn-ea"/>
        <a:cs typeface="Arial" pitchFamily="34" charset="0"/>
      </a:defRPr>
    </a:lvl7pPr>
    <a:lvl8pPr marL="3200400" algn="l" defTabSz="914400" rtl="0" eaLnBrk="1" latinLnBrk="0" hangingPunct="1">
      <a:defRPr sz="900" i="1" kern="1200">
        <a:solidFill>
          <a:schemeClr val="bg1"/>
        </a:solidFill>
        <a:latin typeface="Arial" pitchFamily="34" charset="0"/>
        <a:ea typeface="+mn-ea"/>
        <a:cs typeface="Arial" pitchFamily="34" charset="0"/>
      </a:defRPr>
    </a:lvl8pPr>
    <a:lvl9pPr marL="3657600" algn="l" defTabSz="914400" rtl="0" eaLnBrk="1" latinLnBrk="0" hangingPunct="1">
      <a:defRPr sz="900" i="1" kern="1200">
        <a:solidFill>
          <a:schemeClr val="bg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6894B2"/>
    <a:srgbClr val="505050"/>
    <a:srgbClr val="00A300"/>
    <a:srgbClr val="743063"/>
    <a:srgbClr val="FFA300"/>
    <a:srgbClr val="FF0000"/>
    <a:srgbClr val="004990"/>
    <a:srgbClr val="A7A9A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9207" autoAdjust="0"/>
    <p:restoredTop sz="54233" autoAdjust="0"/>
  </p:normalViewPr>
  <p:slideViewPr>
    <p:cSldViewPr snapToGrid="0">
      <p:cViewPr>
        <p:scale>
          <a:sx n="90" d="100"/>
          <a:sy n="90" d="100"/>
        </p:scale>
        <p:origin x="-418" y="494"/>
      </p:cViewPr>
      <p:guideLst>
        <p:guide orient="horz" pos="2803"/>
        <p:guide orient="horz" pos="929"/>
        <p:guide orient="horz" pos="3061"/>
        <p:guide orient="horz" pos="1278"/>
        <p:guide orient="horz" pos="1323"/>
        <p:guide orient="horz" pos="2857"/>
        <p:guide orient="horz" pos="3050"/>
        <p:guide pos="1378"/>
        <p:guide pos="429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100" d="100"/>
          <a:sy n="100" d="100"/>
        </p:scale>
        <p:origin x="-1482" y="1500"/>
      </p:cViewPr>
      <p:guideLst>
        <p:guide orient="horz" pos="3224"/>
        <p:guide pos="22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73400" cy="512763"/>
          </a:xfrm>
          <a:prstGeom prst="rect">
            <a:avLst/>
          </a:prstGeom>
          <a:noFill/>
          <a:ln w="9525">
            <a:noFill/>
            <a:miter lim="800000"/>
            <a:headEnd/>
            <a:tailEnd/>
          </a:ln>
          <a:effectLst/>
        </p:spPr>
        <p:txBody>
          <a:bodyPr vert="horz" wrap="square" lIns="94549" tIns="47274" rIns="94549" bIns="47274" numCol="1" anchor="t" anchorCtr="0" compatLnSpc="1">
            <a:prstTxWarp prst="textNoShape">
              <a:avLst/>
            </a:prstTxWarp>
          </a:bodyPr>
          <a:lstStyle>
            <a:lvl1pPr defTabSz="946150">
              <a:defRPr sz="1200" i="0">
                <a:latin typeface="Arial" charset="0"/>
                <a:cs typeface="+mn-cs"/>
              </a:defRPr>
            </a:lvl1pPr>
          </a:lstStyle>
          <a:p>
            <a:pPr>
              <a:defRPr/>
            </a:pPr>
            <a:endParaRPr lang="en-GB"/>
          </a:p>
        </p:txBody>
      </p:sp>
      <p:sp>
        <p:nvSpPr>
          <p:cNvPr id="10243" name="Rectangle 3"/>
          <p:cNvSpPr>
            <a:spLocks noGrp="1" noChangeArrowheads="1"/>
          </p:cNvSpPr>
          <p:nvPr>
            <p:ph type="dt" sz="quarter" idx="1"/>
          </p:nvPr>
        </p:nvSpPr>
        <p:spPr bwMode="auto">
          <a:xfrm>
            <a:off x="4025900" y="0"/>
            <a:ext cx="3073400" cy="512763"/>
          </a:xfrm>
          <a:prstGeom prst="rect">
            <a:avLst/>
          </a:prstGeom>
          <a:noFill/>
          <a:ln w="9525">
            <a:noFill/>
            <a:miter lim="800000"/>
            <a:headEnd/>
            <a:tailEnd/>
          </a:ln>
          <a:effectLst/>
        </p:spPr>
        <p:txBody>
          <a:bodyPr vert="horz" wrap="square" lIns="94549" tIns="47274" rIns="94549" bIns="47274" numCol="1" anchor="t" anchorCtr="0" compatLnSpc="1">
            <a:prstTxWarp prst="textNoShape">
              <a:avLst/>
            </a:prstTxWarp>
          </a:bodyPr>
          <a:lstStyle>
            <a:lvl1pPr algn="r" defTabSz="946150">
              <a:defRPr sz="1200" i="0">
                <a:latin typeface="Arial" charset="0"/>
                <a:cs typeface="+mn-cs"/>
              </a:defRPr>
            </a:lvl1pPr>
          </a:lstStyle>
          <a:p>
            <a:pPr>
              <a:defRPr/>
            </a:pPr>
            <a:endParaRPr lang="en-GB"/>
          </a:p>
        </p:txBody>
      </p:sp>
      <p:sp>
        <p:nvSpPr>
          <p:cNvPr id="10244" name="Rectangle 4"/>
          <p:cNvSpPr>
            <a:spLocks noGrp="1" noChangeArrowheads="1"/>
          </p:cNvSpPr>
          <p:nvPr>
            <p:ph type="ftr" sz="quarter" idx="2"/>
          </p:nvPr>
        </p:nvSpPr>
        <p:spPr bwMode="auto">
          <a:xfrm>
            <a:off x="0" y="9723438"/>
            <a:ext cx="3073400" cy="512762"/>
          </a:xfrm>
          <a:prstGeom prst="rect">
            <a:avLst/>
          </a:prstGeom>
          <a:noFill/>
          <a:ln w="9525">
            <a:noFill/>
            <a:miter lim="800000"/>
            <a:headEnd/>
            <a:tailEnd/>
          </a:ln>
          <a:effectLst/>
        </p:spPr>
        <p:txBody>
          <a:bodyPr vert="horz" wrap="square" lIns="94549" tIns="47274" rIns="94549" bIns="47274" numCol="1" anchor="b" anchorCtr="0" compatLnSpc="1">
            <a:prstTxWarp prst="textNoShape">
              <a:avLst/>
            </a:prstTxWarp>
          </a:bodyPr>
          <a:lstStyle>
            <a:lvl1pPr defTabSz="946150">
              <a:defRPr sz="1200" i="0">
                <a:latin typeface="Arial" charset="0"/>
                <a:cs typeface="+mn-cs"/>
              </a:defRPr>
            </a:lvl1pPr>
          </a:lstStyle>
          <a:p>
            <a:pPr>
              <a:defRPr/>
            </a:pPr>
            <a:endParaRPr lang="en-GB"/>
          </a:p>
        </p:txBody>
      </p:sp>
      <p:sp>
        <p:nvSpPr>
          <p:cNvPr id="10245" name="Rectangle 5"/>
          <p:cNvSpPr>
            <a:spLocks noGrp="1" noChangeArrowheads="1"/>
          </p:cNvSpPr>
          <p:nvPr>
            <p:ph type="sldNum" sz="quarter" idx="3"/>
          </p:nvPr>
        </p:nvSpPr>
        <p:spPr bwMode="auto">
          <a:xfrm>
            <a:off x="4025900" y="9723438"/>
            <a:ext cx="3073400" cy="512762"/>
          </a:xfrm>
          <a:prstGeom prst="rect">
            <a:avLst/>
          </a:prstGeom>
          <a:noFill/>
          <a:ln w="9525">
            <a:noFill/>
            <a:miter lim="800000"/>
            <a:headEnd/>
            <a:tailEnd/>
          </a:ln>
          <a:effectLst/>
        </p:spPr>
        <p:txBody>
          <a:bodyPr vert="horz" wrap="square" lIns="94549" tIns="47274" rIns="94549" bIns="47274" numCol="1" anchor="b" anchorCtr="0" compatLnSpc="1">
            <a:prstTxWarp prst="textNoShape">
              <a:avLst/>
            </a:prstTxWarp>
          </a:bodyPr>
          <a:lstStyle>
            <a:lvl1pPr algn="r" defTabSz="946150">
              <a:defRPr sz="1200" i="0">
                <a:latin typeface="Arial" charset="0"/>
                <a:cs typeface="+mn-cs"/>
              </a:defRPr>
            </a:lvl1pPr>
          </a:lstStyle>
          <a:p>
            <a:pPr>
              <a:defRPr/>
            </a:pPr>
            <a:fld id="{33F6EF59-6199-42CF-8E80-5D97078B45D9}"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4"/>
          <p:cNvSpPr>
            <a:spLocks noGrp="1" noRot="1" noChangeAspect="1" noChangeArrowheads="1" noTextEdit="1"/>
          </p:cNvSpPr>
          <p:nvPr>
            <p:ph type="sldImg" idx="2"/>
          </p:nvPr>
        </p:nvSpPr>
        <p:spPr bwMode="auto">
          <a:xfrm>
            <a:off x="987425" y="766763"/>
            <a:ext cx="5119688" cy="3840162"/>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46150" y="4862513"/>
            <a:ext cx="5207000" cy="3279775"/>
          </a:xfrm>
          <a:prstGeom prst="rect">
            <a:avLst/>
          </a:prstGeom>
          <a:noFill/>
          <a:ln w="12700">
            <a:noFill/>
            <a:miter lim="800000"/>
            <a:headEnd/>
            <a:tailEnd/>
          </a:ln>
          <a:effectLst/>
        </p:spPr>
        <p:txBody>
          <a:bodyPr vert="horz" wrap="square" lIns="94549" tIns="47274" rIns="94549" bIns="47274"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800" kern="1200">
        <a:solidFill>
          <a:schemeClr val="tx1"/>
        </a:solidFill>
        <a:latin typeface="Arial" charset="0"/>
        <a:ea typeface="+mn-ea"/>
        <a:cs typeface="+mn-cs"/>
      </a:defRPr>
    </a:lvl1pPr>
    <a:lvl2pPr marL="190500" algn="l" rtl="0" eaLnBrk="0" fontAlgn="base" hangingPunct="0">
      <a:spcBef>
        <a:spcPct val="30000"/>
      </a:spcBef>
      <a:spcAft>
        <a:spcPct val="0"/>
      </a:spcAft>
      <a:defRPr sz="800" kern="1200">
        <a:solidFill>
          <a:schemeClr val="tx1"/>
        </a:solidFill>
        <a:latin typeface="Arial" charset="0"/>
        <a:ea typeface="+mn-ea"/>
        <a:cs typeface="+mn-cs"/>
      </a:defRPr>
    </a:lvl2pPr>
    <a:lvl3pPr marL="381000" algn="l" rtl="0" eaLnBrk="0" fontAlgn="base" hangingPunct="0">
      <a:spcBef>
        <a:spcPct val="30000"/>
      </a:spcBef>
      <a:spcAft>
        <a:spcPct val="0"/>
      </a:spcAft>
      <a:defRPr sz="800" kern="1200">
        <a:solidFill>
          <a:schemeClr val="tx1"/>
        </a:solidFill>
        <a:latin typeface="Arial" charset="0"/>
        <a:ea typeface="+mn-ea"/>
        <a:cs typeface="+mn-cs"/>
      </a:defRPr>
    </a:lvl3pPr>
    <a:lvl4pPr marL="571500" algn="l" rtl="0" eaLnBrk="0" fontAlgn="base" hangingPunct="0">
      <a:spcBef>
        <a:spcPct val="30000"/>
      </a:spcBef>
      <a:spcAft>
        <a:spcPct val="0"/>
      </a:spcAft>
      <a:defRPr sz="800" kern="1200">
        <a:solidFill>
          <a:schemeClr val="tx1"/>
        </a:solidFill>
        <a:latin typeface="Arial" charset="0"/>
        <a:ea typeface="+mn-ea"/>
        <a:cs typeface="+mn-cs"/>
      </a:defRPr>
    </a:lvl4pPr>
    <a:lvl5pPr marL="762000" algn="l" rtl="0" eaLnBrk="0" fontAlgn="base" hangingPunct="0">
      <a:spcBef>
        <a:spcPct val="30000"/>
      </a:spcBef>
      <a:spcAft>
        <a:spcPct val="0"/>
      </a:spcAft>
      <a:defRPr sz="8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w="9525"/>
        </p:spPr>
        <p:txBody>
          <a:bodyPr/>
          <a:lstStyle/>
          <a:p>
            <a:endParaRPr lang="en-US" alt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Freef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w="9525" cap="flat" cmpd="sng" algn="ctr">
              <a:noFill/>
              <a:prstDash val="solid"/>
              <a:round/>
              <a:headEnd type="none" w="med" len="med"/>
              <a:tailEnd type="none" w="med" len="med"/>
            </a:ln>
          </p:spPr>
          <p:txBody>
            <a:bodyPr/>
            <a:lstStyle/>
            <a:p>
              <a:endParaRPr lang="en-GB"/>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2BBA8CE5-AE27-495E-9679-FE7C253FB70C}" type="datetimeFigureOut">
              <a:rPr lang="en-US"/>
              <a:pPr>
                <a:defRPr/>
              </a:pPr>
              <a:t>3/6/2017</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299ED7F0-2391-47AB-836F-409EAB53480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GB"/>
          </a:p>
        </p:txBody>
      </p:sp>
      <p:sp>
        <p:nvSpPr>
          <p:cNvPr id="5" name="Footer Placeholder 21"/>
          <p:cNvSpPr>
            <a:spLocks noGrp="1"/>
          </p:cNvSpPr>
          <p:nvPr>
            <p:ph type="ftr" sz="quarter" idx="11"/>
          </p:nvPr>
        </p:nvSpPr>
        <p:spPr/>
        <p:txBody>
          <a:bodyPr/>
          <a:lstStyle>
            <a:lvl1pPr>
              <a:defRPr/>
            </a:lvl1pPr>
          </a:lstStyle>
          <a:p>
            <a:pPr>
              <a:defRPr/>
            </a:pPr>
            <a:r>
              <a:rPr lang="en-GB"/>
              <a:t>Rolls-Royce proprietary information</a:t>
            </a:r>
          </a:p>
        </p:txBody>
      </p:sp>
      <p:sp>
        <p:nvSpPr>
          <p:cNvPr id="6" name="Slide Number Placeholder 17"/>
          <p:cNvSpPr>
            <a:spLocks noGrp="1"/>
          </p:cNvSpPr>
          <p:nvPr>
            <p:ph type="sldNum" sz="quarter" idx="12"/>
          </p:nvPr>
        </p:nvSpPr>
        <p:spPr/>
        <p:txBody>
          <a:bodyPr/>
          <a:lstStyle>
            <a:lvl1pPr>
              <a:defRPr/>
            </a:lvl1pPr>
          </a:lstStyle>
          <a:p>
            <a:pPr>
              <a:defRPr/>
            </a:pPr>
            <a:fld id="{26C1C3FF-B970-4478-ADFC-511F877F563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GB"/>
          </a:p>
        </p:txBody>
      </p:sp>
      <p:sp>
        <p:nvSpPr>
          <p:cNvPr id="5" name="Footer Placeholder 21"/>
          <p:cNvSpPr>
            <a:spLocks noGrp="1"/>
          </p:cNvSpPr>
          <p:nvPr>
            <p:ph type="ftr" sz="quarter" idx="11"/>
          </p:nvPr>
        </p:nvSpPr>
        <p:spPr/>
        <p:txBody>
          <a:bodyPr/>
          <a:lstStyle>
            <a:lvl1pPr>
              <a:defRPr/>
            </a:lvl1pPr>
          </a:lstStyle>
          <a:p>
            <a:pPr>
              <a:defRPr/>
            </a:pPr>
            <a:r>
              <a:rPr lang="en-GB"/>
              <a:t>Rolls-Royce proprietary information</a:t>
            </a:r>
          </a:p>
        </p:txBody>
      </p:sp>
      <p:sp>
        <p:nvSpPr>
          <p:cNvPr id="6" name="Slide Number Placeholder 17"/>
          <p:cNvSpPr>
            <a:spLocks noGrp="1"/>
          </p:cNvSpPr>
          <p:nvPr>
            <p:ph type="sldNum" sz="quarter" idx="12"/>
          </p:nvPr>
        </p:nvSpPr>
        <p:spPr/>
        <p:txBody>
          <a:bodyPr/>
          <a:lstStyle>
            <a:lvl1pPr>
              <a:defRPr/>
            </a:lvl1pPr>
          </a:lstStyle>
          <a:p>
            <a:pPr>
              <a:defRPr/>
            </a:pPr>
            <a:fld id="{19E5DF54-F446-4BE9-A96E-881D4D7E549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GB"/>
          </a:p>
        </p:txBody>
      </p:sp>
      <p:sp>
        <p:nvSpPr>
          <p:cNvPr id="5" name="Footer Placeholder 21"/>
          <p:cNvSpPr>
            <a:spLocks noGrp="1"/>
          </p:cNvSpPr>
          <p:nvPr>
            <p:ph type="ftr" sz="quarter" idx="11"/>
          </p:nvPr>
        </p:nvSpPr>
        <p:spPr/>
        <p:txBody>
          <a:bodyPr/>
          <a:lstStyle>
            <a:lvl1pPr>
              <a:defRPr/>
            </a:lvl1pPr>
          </a:lstStyle>
          <a:p>
            <a:pPr>
              <a:defRPr/>
            </a:pPr>
            <a:r>
              <a:rPr lang="en-GB"/>
              <a:t>Rolls-Royce proprietary information</a:t>
            </a:r>
          </a:p>
        </p:txBody>
      </p:sp>
      <p:sp>
        <p:nvSpPr>
          <p:cNvPr id="6" name="Slide Number Placeholder 17"/>
          <p:cNvSpPr>
            <a:spLocks noGrp="1"/>
          </p:cNvSpPr>
          <p:nvPr>
            <p:ph type="sldNum" sz="quarter" idx="12"/>
          </p:nvPr>
        </p:nvSpPr>
        <p:spPr/>
        <p:txBody>
          <a:bodyPr/>
          <a:lstStyle>
            <a:lvl1pPr>
              <a:defRPr/>
            </a:lvl1pPr>
          </a:lstStyle>
          <a:p>
            <a:pPr>
              <a:defRPr/>
            </a:pPr>
            <a:fld id="{4DC80A75-1302-4B03-B423-E25D559EFAA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GB"/>
          </a:p>
        </p:txBody>
      </p:sp>
      <p:sp>
        <p:nvSpPr>
          <p:cNvPr id="7" name="Footer Placeholder 4"/>
          <p:cNvSpPr>
            <a:spLocks noGrp="1"/>
          </p:cNvSpPr>
          <p:nvPr>
            <p:ph type="ftr" sz="quarter" idx="11"/>
          </p:nvPr>
        </p:nvSpPr>
        <p:spPr/>
        <p:txBody>
          <a:bodyPr/>
          <a:lstStyle>
            <a:lvl1pPr>
              <a:defRPr/>
            </a:lvl1pPr>
            <a:extLst/>
          </a:lstStyle>
          <a:p>
            <a:pPr>
              <a:defRPr/>
            </a:pPr>
            <a:r>
              <a:rPr lang="en-GB"/>
              <a:t>Rolls-Royce proprietary information</a:t>
            </a:r>
          </a:p>
        </p:txBody>
      </p:sp>
      <p:sp>
        <p:nvSpPr>
          <p:cNvPr id="8" name="Slide Number Placeholder 5"/>
          <p:cNvSpPr>
            <a:spLocks noGrp="1"/>
          </p:cNvSpPr>
          <p:nvPr>
            <p:ph type="sldNum" sz="quarter" idx="12"/>
          </p:nvPr>
        </p:nvSpPr>
        <p:spPr/>
        <p:txBody>
          <a:bodyPr/>
          <a:lstStyle>
            <a:lvl1pPr>
              <a:defRPr/>
            </a:lvl1pPr>
            <a:extLst/>
          </a:lstStyle>
          <a:p>
            <a:pPr>
              <a:defRPr/>
            </a:pPr>
            <a:fld id="{B99A1684-19A2-4DC6-9D89-98459F5DF9F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GB"/>
          </a:p>
        </p:txBody>
      </p:sp>
      <p:sp>
        <p:nvSpPr>
          <p:cNvPr id="6" name="Footer Placeholder 5"/>
          <p:cNvSpPr>
            <a:spLocks noGrp="1"/>
          </p:cNvSpPr>
          <p:nvPr>
            <p:ph type="ftr" sz="quarter" idx="11"/>
          </p:nvPr>
        </p:nvSpPr>
        <p:spPr/>
        <p:txBody>
          <a:bodyPr/>
          <a:lstStyle>
            <a:lvl1pPr>
              <a:defRPr/>
            </a:lvl1pPr>
            <a:extLst/>
          </a:lstStyle>
          <a:p>
            <a:pPr>
              <a:defRPr/>
            </a:pPr>
            <a:r>
              <a:rPr lang="en-GB"/>
              <a:t>Rolls-Royce proprietary information</a:t>
            </a:r>
          </a:p>
        </p:txBody>
      </p:sp>
      <p:sp>
        <p:nvSpPr>
          <p:cNvPr id="7" name="Slide Number Placeholder 6"/>
          <p:cNvSpPr>
            <a:spLocks noGrp="1"/>
          </p:cNvSpPr>
          <p:nvPr>
            <p:ph type="sldNum" sz="quarter" idx="12"/>
          </p:nvPr>
        </p:nvSpPr>
        <p:spPr/>
        <p:txBody>
          <a:bodyPr/>
          <a:lstStyle>
            <a:lvl1pPr>
              <a:defRPr/>
            </a:lvl1pPr>
            <a:extLst/>
          </a:lstStyle>
          <a:p>
            <a:pPr>
              <a:defRPr/>
            </a:pPr>
            <a:fld id="{26F379CB-F305-4313-A9D3-D72E64EC00F2}"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GB"/>
          </a:p>
        </p:txBody>
      </p:sp>
      <p:sp>
        <p:nvSpPr>
          <p:cNvPr id="8" name="Footer Placeholder 7"/>
          <p:cNvSpPr>
            <a:spLocks noGrp="1"/>
          </p:cNvSpPr>
          <p:nvPr>
            <p:ph type="ftr" sz="quarter" idx="11"/>
          </p:nvPr>
        </p:nvSpPr>
        <p:spPr/>
        <p:txBody>
          <a:bodyPr/>
          <a:lstStyle>
            <a:lvl1pPr>
              <a:defRPr/>
            </a:lvl1pPr>
            <a:extLst/>
          </a:lstStyle>
          <a:p>
            <a:pPr>
              <a:defRPr/>
            </a:pPr>
            <a:r>
              <a:rPr lang="en-GB"/>
              <a:t>Rolls-Royce proprietary information</a:t>
            </a:r>
          </a:p>
        </p:txBody>
      </p:sp>
      <p:sp>
        <p:nvSpPr>
          <p:cNvPr id="9" name="Slide Number Placeholder 8"/>
          <p:cNvSpPr>
            <a:spLocks noGrp="1"/>
          </p:cNvSpPr>
          <p:nvPr>
            <p:ph type="sldNum" sz="quarter" idx="12"/>
          </p:nvPr>
        </p:nvSpPr>
        <p:spPr/>
        <p:txBody>
          <a:bodyPr/>
          <a:lstStyle>
            <a:lvl1pPr>
              <a:defRPr/>
            </a:lvl1pPr>
            <a:extLst/>
          </a:lstStyle>
          <a:p>
            <a:pPr>
              <a:defRPr/>
            </a:pPr>
            <a:fld id="{62CF79DE-B77F-4164-972D-F844407D1559}"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GB"/>
          </a:p>
        </p:txBody>
      </p:sp>
      <p:sp>
        <p:nvSpPr>
          <p:cNvPr id="4" name="Footer Placeholder 3"/>
          <p:cNvSpPr>
            <a:spLocks noGrp="1"/>
          </p:cNvSpPr>
          <p:nvPr>
            <p:ph type="ftr" sz="quarter" idx="11"/>
          </p:nvPr>
        </p:nvSpPr>
        <p:spPr/>
        <p:txBody>
          <a:bodyPr/>
          <a:lstStyle>
            <a:lvl1pPr>
              <a:defRPr/>
            </a:lvl1pPr>
            <a:extLst/>
          </a:lstStyle>
          <a:p>
            <a:pPr>
              <a:defRPr/>
            </a:pPr>
            <a:r>
              <a:rPr lang="en-GB"/>
              <a:t>Rolls-Royce proprietary information</a:t>
            </a:r>
          </a:p>
        </p:txBody>
      </p:sp>
      <p:sp>
        <p:nvSpPr>
          <p:cNvPr id="5" name="Slide Number Placeholder 4"/>
          <p:cNvSpPr>
            <a:spLocks noGrp="1"/>
          </p:cNvSpPr>
          <p:nvPr>
            <p:ph type="sldNum" sz="quarter" idx="12"/>
          </p:nvPr>
        </p:nvSpPr>
        <p:spPr/>
        <p:txBody>
          <a:bodyPr/>
          <a:lstStyle>
            <a:lvl1pPr>
              <a:defRPr/>
            </a:lvl1pPr>
            <a:extLst/>
          </a:lstStyle>
          <a:p>
            <a:pPr>
              <a:defRPr/>
            </a:pPr>
            <a:fld id="{FB7487C9-84EB-4F3A-88B9-E8FE339E69EC}"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GB"/>
          </a:p>
        </p:txBody>
      </p:sp>
      <p:sp>
        <p:nvSpPr>
          <p:cNvPr id="3" name="Footer Placeholder 21"/>
          <p:cNvSpPr>
            <a:spLocks noGrp="1"/>
          </p:cNvSpPr>
          <p:nvPr>
            <p:ph type="ftr" sz="quarter" idx="11"/>
          </p:nvPr>
        </p:nvSpPr>
        <p:spPr/>
        <p:txBody>
          <a:bodyPr/>
          <a:lstStyle>
            <a:lvl1pPr>
              <a:defRPr/>
            </a:lvl1pPr>
          </a:lstStyle>
          <a:p>
            <a:pPr>
              <a:defRPr/>
            </a:pPr>
            <a:r>
              <a:rPr lang="en-GB"/>
              <a:t>Rolls-Royce proprietary information</a:t>
            </a:r>
          </a:p>
        </p:txBody>
      </p:sp>
      <p:sp>
        <p:nvSpPr>
          <p:cNvPr id="4" name="Slide Number Placeholder 17"/>
          <p:cNvSpPr>
            <a:spLocks noGrp="1"/>
          </p:cNvSpPr>
          <p:nvPr>
            <p:ph type="sldNum" sz="quarter" idx="12"/>
          </p:nvPr>
        </p:nvSpPr>
        <p:spPr/>
        <p:txBody>
          <a:bodyPr/>
          <a:lstStyle>
            <a:lvl1pPr>
              <a:defRPr/>
            </a:lvl1pPr>
          </a:lstStyle>
          <a:p>
            <a:pPr>
              <a:defRPr/>
            </a:pPr>
            <a:fld id="{BD698278-D009-4B0D-8C5B-DBD2C6E15F1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GB"/>
          </a:p>
        </p:txBody>
      </p:sp>
      <p:sp>
        <p:nvSpPr>
          <p:cNvPr id="6" name="Footer Placeholder 5"/>
          <p:cNvSpPr>
            <a:spLocks noGrp="1"/>
          </p:cNvSpPr>
          <p:nvPr>
            <p:ph type="ftr" sz="quarter" idx="11"/>
          </p:nvPr>
        </p:nvSpPr>
        <p:spPr/>
        <p:txBody>
          <a:bodyPr/>
          <a:lstStyle>
            <a:lvl1pPr>
              <a:defRPr/>
            </a:lvl1pPr>
            <a:extLst/>
          </a:lstStyle>
          <a:p>
            <a:pPr>
              <a:defRPr/>
            </a:pPr>
            <a:r>
              <a:rPr lang="en-GB"/>
              <a:t>Rolls-Royce proprietary information</a:t>
            </a:r>
          </a:p>
        </p:txBody>
      </p:sp>
      <p:sp>
        <p:nvSpPr>
          <p:cNvPr id="7" name="Slide Number Placeholder 6"/>
          <p:cNvSpPr>
            <a:spLocks noGrp="1"/>
          </p:cNvSpPr>
          <p:nvPr>
            <p:ph type="sldNum" sz="quarter" idx="12"/>
          </p:nvPr>
        </p:nvSpPr>
        <p:spPr/>
        <p:txBody>
          <a:bodyPr/>
          <a:lstStyle>
            <a:lvl1pPr>
              <a:defRPr/>
            </a:lvl1pPr>
            <a:extLst/>
          </a:lstStyle>
          <a:p>
            <a:pPr>
              <a:defRPr/>
            </a:pPr>
            <a:fld id="{D03BD4F1-941C-4EFA-ABF3-E17B11C35CDB}"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en-GB"/>
          </a:p>
        </p:txBody>
      </p:sp>
      <p:sp>
        <p:nvSpPr>
          <p:cNvPr id="7" name="Right Triangle 6"/>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GB"/>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r>
              <a:rPr lang="en-GB"/>
              <a:t>Rolls-Royce proprietary information</a:t>
            </a: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90CAEA8A-C6E9-4FFD-ACD1-EA4020132E04}"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en-GB"/>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GB"/>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r>
              <a:rPr lang="en-GB"/>
              <a:t>Rolls-Royce proprietary information</a:t>
            </a: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528BE484-017A-423E-A545-B65634A39F7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40" r:id="rId1"/>
    <p:sldLayoutId id="2147484136" r:id="rId2"/>
    <p:sldLayoutId id="2147484141" r:id="rId3"/>
    <p:sldLayoutId id="2147484142" r:id="rId4"/>
    <p:sldLayoutId id="2147484143" r:id="rId5"/>
    <p:sldLayoutId id="2147484144" r:id="rId6"/>
    <p:sldLayoutId id="2147484137" r:id="rId7"/>
    <p:sldLayoutId id="2147484145" r:id="rId8"/>
    <p:sldLayoutId id="2147484146" r:id="rId9"/>
    <p:sldLayoutId id="2147484138" r:id="rId10"/>
    <p:sldLayoutId id="2147484139" r:id="rId11"/>
  </p:sldLayoutIdLst>
  <p:hf sldNum="0" hd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cid:image002.jpg@01CD23BA.60BF475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59" name="Group 43"/>
          <p:cNvGraphicFramePr>
            <a:graphicFrameLocks noGrp="1"/>
          </p:cNvGraphicFramePr>
          <p:nvPr/>
        </p:nvGraphicFramePr>
        <p:xfrm>
          <a:off x="127000" y="122238"/>
          <a:ext cx="8902700" cy="946150"/>
        </p:xfrm>
        <a:graphic>
          <a:graphicData uri="http://schemas.openxmlformats.org/drawingml/2006/table">
            <a:tbl>
              <a:tblPr/>
              <a:tblGrid>
                <a:gridCol w="2981325"/>
                <a:gridCol w="1468438"/>
                <a:gridCol w="3900487"/>
                <a:gridCol w="552450"/>
              </a:tblGrid>
              <a:tr h="490432">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FFFFFF"/>
                          </a:solidFill>
                          <a:effectLst/>
                          <a:latin typeface="Lucida Sans Unicode" pitchFamily="34" charset="0"/>
                          <a:cs typeface="Arial" pitchFamily="34" charset="0"/>
                        </a:rPr>
                        <a:t>HS&amp;E INCIDENT BULLETIN</a:t>
                      </a:r>
                    </a:p>
                  </a:txBody>
                  <a:tcPr marL="108000" marR="108000" marT="108025" marB="108025" anchor="ctr" horzOverflow="overflow">
                    <a:lnL>
                      <a:noFill/>
                    </a:lnL>
                    <a:lnR>
                      <a:noFill/>
                    </a:lnR>
                    <a:lnT>
                      <a:noFill/>
                    </a:lnT>
                    <a:lnB w="57150" cap="flat" cmpd="sng" algn="ctr">
                      <a:solidFill>
                        <a:schemeClr val="bg1"/>
                      </a:solidFill>
                      <a:prstDash val="solid"/>
                      <a:round/>
                      <a:headEnd type="none" w="med" len="med"/>
                      <a:tailEnd type="none" w="med" len="med"/>
                    </a:lnB>
                    <a:lnTlToBr>
                      <a:noFill/>
                    </a:lnTlToBr>
                    <a:lnBlToTr>
                      <a:noFill/>
                    </a:lnBlToTr>
                    <a:solidFill>
                      <a:srgbClr val="00B050"/>
                    </a:solid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FFFFFF"/>
                          </a:solidFill>
                          <a:effectLst/>
                          <a:latin typeface="Lucida Sans Unicode" pitchFamily="34" charset="0"/>
                          <a:cs typeface="Arial" pitchFamily="34" charset="0"/>
                        </a:rPr>
                        <a:t>2</a:t>
                      </a:r>
                      <a:r>
                        <a:rPr kumimoji="0" lang="en-GB" sz="1800" b="1" i="0" u="none" strike="noStrike" cap="none" normalizeH="0" baseline="30000" dirty="0" smtClean="0">
                          <a:ln>
                            <a:noFill/>
                          </a:ln>
                          <a:solidFill>
                            <a:srgbClr val="FFFFFF"/>
                          </a:solidFill>
                          <a:effectLst/>
                          <a:latin typeface="Lucida Sans Unicode" pitchFamily="34" charset="0"/>
                          <a:cs typeface="Arial" pitchFamily="34" charset="0"/>
                        </a:rPr>
                        <a:t>nd</a:t>
                      </a:r>
                      <a:r>
                        <a:rPr kumimoji="0" lang="en-GB" sz="1800" b="1" i="0" u="none" strike="noStrike" cap="none" normalizeH="0" baseline="0" dirty="0" smtClean="0">
                          <a:ln>
                            <a:noFill/>
                          </a:ln>
                          <a:solidFill>
                            <a:srgbClr val="FFFFFF"/>
                          </a:solidFill>
                          <a:effectLst/>
                          <a:latin typeface="Lucida Sans Unicode" pitchFamily="34" charset="0"/>
                          <a:cs typeface="Arial" pitchFamily="34" charset="0"/>
                        </a:rPr>
                        <a:t>  half year 2016</a:t>
                      </a:r>
                    </a:p>
                  </a:txBody>
                  <a:tcPr marL="108000" marR="108000" marT="108025" marB="108025" anchor="ctr" horzOverflow="overflow">
                    <a:lnL>
                      <a:noFill/>
                    </a:lnL>
                    <a:lnR>
                      <a:noFill/>
                    </a:lnR>
                    <a:lnT>
                      <a:noFill/>
                    </a:lnT>
                    <a:lnB w="5715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Lucida Sans Unicode" pitchFamily="34" charset="0"/>
                        <a:cs typeface="Arial" pitchFamily="34" charset="0"/>
                      </a:endParaRPr>
                    </a:p>
                  </a:txBody>
                  <a:tcPr marL="108000" marR="108000" marT="108025" marB="108025" anchor="ctr" horzOverflow="overflow">
                    <a:lnL>
                      <a:noFill/>
                    </a:lnL>
                    <a:lnR>
                      <a:noFill/>
                    </a:lnR>
                    <a:lnT>
                      <a:noFill/>
                    </a:lnT>
                    <a:lnB w="57150" cap="flat" cmpd="sng" algn="ctr">
                      <a:solidFill>
                        <a:schemeClr val="bg1"/>
                      </a:solidFill>
                      <a:prstDash val="solid"/>
                      <a:round/>
                      <a:headEnd type="none" w="med" len="med"/>
                      <a:tailEnd type="none" w="med" len="med"/>
                    </a:lnB>
                    <a:lnTlToBr>
                      <a:noFill/>
                    </a:lnTlToBr>
                    <a:lnBlToTr>
                      <a:noFill/>
                    </a:lnBlToTr>
                    <a:solidFill>
                      <a:srgbClr val="00B050"/>
                    </a:solidFill>
                  </a:tcPr>
                </a:tc>
              </a:tr>
              <a:tr h="4557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bg1"/>
                          </a:solidFill>
                          <a:effectLst/>
                          <a:latin typeface="Lucida Sans Unicode" pitchFamily="34" charset="0"/>
                          <a:cs typeface="Arial" pitchFamily="34" charset="0"/>
                        </a:rPr>
                        <a:t>Shanghai, China</a:t>
                      </a:r>
                    </a:p>
                  </a:txBody>
                  <a:tcPr marL="108000" marR="108000" marT="0" marB="0" anchor="ctr" horzOverflow="overflow">
                    <a:lnL>
                      <a:noFill/>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a:noFill/>
                    </a:lnB>
                    <a:lnTlToBr>
                      <a:noFill/>
                    </a:lnTlToBr>
                    <a:lnBlToTr>
                      <a:noFill/>
                    </a:lnBlToTr>
                    <a:solidFill>
                      <a:srgbClr val="00B050"/>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bg1"/>
                          </a:solidFill>
                          <a:effectLst/>
                          <a:latin typeface="Lucida Sans Unicode" pitchFamily="34" charset="0"/>
                          <a:cs typeface="Arial" pitchFamily="34" charset="0"/>
                        </a:rPr>
                        <a:t>Type of incident</a:t>
                      </a:r>
                      <a:r>
                        <a:rPr kumimoji="0" lang="en-GB" sz="1400" b="0" i="1" u="none" strike="noStrike" cap="none" normalizeH="0" baseline="0" dirty="0" smtClean="0">
                          <a:ln>
                            <a:noFill/>
                          </a:ln>
                          <a:solidFill>
                            <a:schemeClr val="bg1"/>
                          </a:solidFill>
                          <a:effectLst/>
                          <a:latin typeface="Lucida Sans Unicode" pitchFamily="34" charset="0"/>
                          <a:cs typeface="Arial" pitchFamily="34" charset="0"/>
                        </a:rPr>
                        <a:t> (Finger Fracture – Material Handling)</a:t>
                      </a:r>
                    </a:p>
                  </a:txBody>
                  <a:tcPr marL="108000" marR="108000" marT="0" marB="0" anchor="ctr" horzOverflow="overflow">
                    <a:lnL w="28575" cap="flat" cmpd="sng" algn="ctr">
                      <a:solidFill>
                        <a:schemeClr val="bg1"/>
                      </a:solidFill>
                      <a:prstDash val="solid"/>
                      <a:round/>
                      <a:headEnd type="none" w="med" len="med"/>
                      <a:tailEnd type="none" w="med" len="med"/>
                    </a:lnL>
                    <a:lnR>
                      <a:noFill/>
                    </a:lnR>
                    <a:lnT w="57150" cap="flat" cmpd="sng" algn="ctr">
                      <a:solidFill>
                        <a:schemeClr val="bg1"/>
                      </a:solidFill>
                      <a:prstDash val="solid"/>
                      <a:round/>
                      <a:headEnd type="none" w="med" len="med"/>
                      <a:tailEnd type="none" w="med" len="med"/>
                    </a:lnT>
                    <a:lnB>
                      <a:noFill/>
                    </a:lnB>
                    <a:lnTlToBr>
                      <a:noFill/>
                    </a:lnTlToBr>
                    <a:lnBlToTr>
                      <a:noFill/>
                    </a:lnBlToTr>
                    <a:solidFill>
                      <a:srgbClr val="00B050"/>
                    </a:solidFill>
                  </a:tcPr>
                </a:tc>
                <a:tc hMerge="1">
                  <a:txBody>
                    <a:bodyPr/>
                    <a:lstStyle/>
                    <a:p>
                      <a:endParaRPr lang="en-US"/>
                    </a:p>
                  </a:txBody>
                  <a:tcPr/>
                </a:tc>
                <a:tc hMerge="1">
                  <a:txBody>
                    <a:bodyPr/>
                    <a:lstStyle/>
                    <a:p>
                      <a:endParaRPr lang="en-US"/>
                    </a:p>
                  </a:txBody>
                  <a:tcPr/>
                </a:tc>
              </a:tr>
            </a:tbl>
          </a:graphicData>
        </a:graphic>
      </p:graphicFrame>
      <p:graphicFrame>
        <p:nvGraphicFramePr>
          <p:cNvPr id="9256" name="Group 40"/>
          <p:cNvGraphicFramePr>
            <a:graphicFrameLocks noGrp="1"/>
          </p:cNvGraphicFramePr>
          <p:nvPr/>
        </p:nvGraphicFramePr>
        <p:xfrm>
          <a:off x="123825" y="1157288"/>
          <a:ext cx="8907463" cy="5484812"/>
        </p:xfrm>
        <a:graphic>
          <a:graphicData uri="http://schemas.openxmlformats.org/drawingml/2006/table">
            <a:tbl>
              <a:tblPr/>
              <a:tblGrid>
                <a:gridCol w="4448175"/>
                <a:gridCol w="4459288"/>
              </a:tblGrid>
              <a:tr h="3126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bg1"/>
                          </a:solidFill>
                          <a:effectLst/>
                          <a:latin typeface="Lucida Sans Unicode" pitchFamily="34" charset="0"/>
                          <a:cs typeface="Arial" pitchFamily="34" charset="0"/>
                        </a:rPr>
                        <a:t>Summary:</a:t>
                      </a:r>
                    </a:p>
                  </a:txBody>
                  <a:tcPr marL="45720" marR="45720" marT="0" marB="0" anchor="ctr" horzOverflow="overflow">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A7A9AC"/>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cap="none" normalizeH="0" baseline="0" dirty="0" smtClean="0">
                        <a:ln>
                          <a:noFill/>
                        </a:ln>
                        <a:solidFill>
                          <a:schemeClr val="tx1"/>
                        </a:solidFill>
                        <a:effectLst/>
                        <a:latin typeface="Lucida Sans Unicode"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cap="none" normalizeH="0" baseline="0" dirty="0" smtClean="0">
                        <a:ln>
                          <a:noFill/>
                        </a:ln>
                        <a:solidFill>
                          <a:schemeClr val="tx1"/>
                        </a:solidFill>
                        <a:effectLst/>
                        <a:latin typeface="Lucida Sans Unicode"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cap="none" normalizeH="0" baseline="0" dirty="0" smtClean="0">
                        <a:ln>
                          <a:noFill/>
                        </a:ln>
                        <a:solidFill>
                          <a:schemeClr val="tx1"/>
                        </a:solidFill>
                        <a:effectLst/>
                        <a:latin typeface="Lucida Sans Unicode"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Lucida Sans Unicode" pitchFamily="34" charset="0"/>
                        <a:cs typeface="Arial" pitchFamily="34" charset="0"/>
                      </a:endParaRPr>
                    </a:p>
                  </a:txBody>
                  <a:tcPr marL="45720" marR="45720" marT="89984" marB="89984" horzOverflow="overflow">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744354">
                <a:tc>
                  <a:txBody>
                    <a:bodyPr/>
                    <a:lstStyle/>
                    <a:p>
                      <a:pPr marL="0" marR="0" lvl="0" indent="0" algn="l" defTabSz="914400" rtl="0" eaLnBrk="1" fontAlgn="base" latinLnBrk="0" hangingPunct="1">
                        <a:lnSpc>
                          <a:spcPct val="110000"/>
                        </a:lnSpc>
                        <a:spcBef>
                          <a:spcPct val="0"/>
                        </a:spcBef>
                        <a:spcAft>
                          <a:spcPct val="0"/>
                        </a:spcAft>
                        <a:buClr>
                          <a:srgbClr val="AAAA96"/>
                        </a:buClr>
                        <a:buSzTx/>
                        <a:buFont typeface="Arial" pitchFamily="34" charset="0"/>
                        <a:buNone/>
                        <a:tabLst/>
                        <a:defRPr/>
                      </a:pPr>
                      <a:r>
                        <a:rPr kumimoji="0" lang="en-US" sz="1000" b="0" i="0" u="none" strike="noStrike" kern="0" cap="none" spc="0" normalizeH="0" baseline="0" noProof="0" dirty="0" smtClean="0">
                          <a:ln>
                            <a:noFill/>
                          </a:ln>
                          <a:solidFill>
                            <a:srgbClr val="000000"/>
                          </a:solidFill>
                          <a:effectLst/>
                          <a:uLnTx/>
                          <a:uFillTx/>
                          <a:latin typeface="+mj-lt"/>
                          <a:ea typeface="+mn-ea"/>
                          <a:cs typeface="Arial" pitchFamily="34" charset="0"/>
                        </a:rPr>
                        <a:t>The injured employee was working alone, lifting a piston assembly (70 kg/154 </a:t>
                      </a:r>
                      <a:r>
                        <a:rPr kumimoji="0" lang="en-US" sz="1000" b="0" i="0" u="none" strike="noStrike" kern="0" cap="none" spc="0" normalizeH="0" baseline="0" noProof="0" dirty="0" err="1" smtClean="0">
                          <a:ln>
                            <a:noFill/>
                          </a:ln>
                          <a:solidFill>
                            <a:srgbClr val="000000"/>
                          </a:solidFill>
                          <a:effectLst/>
                          <a:uLnTx/>
                          <a:uFillTx/>
                          <a:latin typeface="+mj-lt"/>
                          <a:ea typeface="+mn-ea"/>
                          <a:cs typeface="Arial" pitchFamily="34" charset="0"/>
                        </a:rPr>
                        <a:t>lb</a:t>
                      </a:r>
                      <a:r>
                        <a:rPr kumimoji="0" lang="en-US" sz="1000" b="0" i="0" u="none" strike="noStrike" kern="0" cap="none" spc="0" normalizeH="0" baseline="0" noProof="0" dirty="0" smtClean="0">
                          <a:ln>
                            <a:noFill/>
                          </a:ln>
                          <a:solidFill>
                            <a:srgbClr val="000000"/>
                          </a:solidFill>
                          <a:effectLst/>
                          <a:uLnTx/>
                          <a:uFillTx/>
                          <a:latin typeface="+mj-lt"/>
                          <a:ea typeface="+mn-ea"/>
                          <a:cs typeface="Arial" pitchFamily="34" charset="0"/>
                        </a:rPr>
                        <a:t>) placed on a vertical rotor stand using a magnetic lifting device (lifting capacity 300 kg/661 </a:t>
                      </a:r>
                      <a:r>
                        <a:rPr kumimoji="0" lang="en-US" sz="1000" b="0" i="0" u="none" strike="noStrike" kern="0" cap="none" spc="0" normalizeH="0" baseline="0" noProof="0" dirty="0" err="1" smtClean="0">
                          <a:ln>
                            <a:noFill/>
                          </a:ln>
                          <a:solidFill>
                            <a:srgbClr val="000000"/>
                          </a:solidFill>
                          <a:effectLst/>
                          <a:uLnTx/>
                          <a:uFillTx/>
                          <a:latin typeface="+mj-lt"/>
                          <a:ea typeface="+mn-ea"/>
                          <a:cs typeface="Arial" pitchFamily="34" charset="0"/>
                        </a:rPr>
                        <a:t>lb</a:t>
                      </a:r>
                      <a:r>
                        <a:rPr kumimoji="0" lang="en-US" sz="1000" b="0" i="0" u="none" strike="noStrike" kern="0" cap="none" spc="0" normalizeH="0" baseline="0" noProof="0" dirty="0" smtClean="0">
                          <a:ln>
                            <a:noFill/>
                          </a:ln>
                          <a:solidFill>
                            <a:srgbClr val="000000"/>
                          </a:solidFill>
                          <a:effectLst/>
                          <a:uLnTx/>
                          <a:uFillTx/>
                          <a:latin typeface="+mj-lt"/>
                          <a:ea typeface="+mn-ea"/>
                          <a:cs typeface="Arial" pitchFamily="34" charset="0"/>
                        </a:rPr>
                        <a:t>) attached to a 5-ton overhead crane. During the lift, his right hand was controlling the crane pendant and his left hand was holding the piston to align the piston rod (with nut) to pass through the chuck bore. As the piston assembly was being lifted up, the piston rod nut (used for protecting the thread) stuck under the chuck resulting in </a:t>
                      </a:r>
                      <a:r>
                        <a:rPr kumimoji="0" lang="en-US" sz="1000" b="1" i="0" u="none" strike="noStrike" kern="0" cap="none" spc="0" normalizeH="0" baseline="0" noProof="0" dirty="0" smtClean="0">
                          <a:ln>
                            <a:noFill/>
                          </a:ln>
                          <a:solidFill>
                            <a:srgbClr val="000000"/>
                          </a:solidFill>
                          <a:effectLst/>
                          <a:uLnTx/>
                          <a:uFillTx/>
                          <a:latin typeface="+mj-lt"/>
                          <a:ea typeface="+mn-ea"/>
                          <a:cs typeface="Arial" pitchFamily="34" charset="0"/>
                        </a:rPr>
                        <a:t>the piston detaching from the magnetic lifting device</a:t>
                      </a:r>
                      <a:r>
                        <a:rPr kumimoji="0" lang="en-US" sz="1000" b="0" i="0" u="none" strike="noStrike" kern="0" cap="none" spc="0" normalizeH="0" baseline="0" noProof="0" dirty="0" smtClean="0">
                          <a:ln>
                            <a:noFill/>
                          </a:ln>
                          <a:solidFill>
                            <a:srgbClr val="000000"/>
                          </a:solidFill>
                          <a:effectLst/>
                          <a:uLnTx/>
                          <a:uFillTx/>
                          <a:latin typeface="+mj-lt"/>
                          <a:ea typeface="+mn-ea"/>
                          <a:cs typeface="Arial" pitchFamily="34" charset="0"/>
                        </a:rPr>
                        <a:t>. At this point the employee’s left hand was still on the piston; the </a:t>
                      </a:r>
                      <a:r>
                        <a:rPr kumimoji="0" lang="en-US" sz="1000" b="1" i="0" u="none" strike="noStrike" kern="0" cap="none" spc="0" normalizeH="0" baseline="0" noProof="0" dirty="0" smtClean="0">
                          <a:ln>
                            <a:noFill/>
                          </a:ln>
                          <a:solidFill>
                            <a:srgbClr val="000000"/>
                          </a:solidFill>
                          <a:effectLst/>
                          <a:uLnTx/>
                          <a:uFillTx/>
                          <a:latin typeface="+mj-lt"/>
                          <a:ea typeface="+mn-ea"/>
                          <a:cs typeface="Arial" pitchFamily="34" charset="0"/>
                        </a:rPr>
                        <a:t>falling piston assembly pinched his hand against the chuck</a:t>
                      </a:r>
                      <a:r>
                        <a:rPr kumimoji="0" lang="en-US" sz="1000" b="0" i="0" u="none" strike="noStrike" kern="0" cap="none" spc="0" normalizeH="0" baseline="0" noProof="0" dirty="0" smtClean="0">
                          <a:ln>
                            <a:noFill/>
                          </a:ln>
                          <a:solidFill>
                            <a:srgbClr val="000000"/>
                          </a:solidFill>
                          <a:effectLst/>
                          <a:uLnTx/>
                          <a:uFillTx/>
                          <a:latin typeface="+mj-lt"/>
                          <a:ea typeface="+mn-ea"/>
                          <a:cs typeface="Arial" pitchFamily="34" charset="0"/>
                        </a:rPr>
                        <a:t>.</a:t>
                      </a:r>
                    </a:p>
                    <a:p>
                      <a:pPr marL="0" marR="0" lvl="0" indent="0" algn="l" defTabSz="914400" rtl="0" eaLnBrk="1" fontAlgn="base" latinLnBrk="0" hangingPunct="1">
                        <a:lnSpc>
                          <a:spcPct val="110000"/>
                        </a:lnSpc>
                        <a:spcBef>
                          <a:spcPct val="0"/>
                        </a:spcBef>
                        <a:spcAft>
                          <a:spcPct val="0"/>
                        </a:spcAft>
                        <a:buClr>
                          <a:srgbClr val="AAAA96"/>
                        </a:buClr>
                        <a:buSzTx/>
                        <a:buFont typeface="Arial" pitchFamily="34" charset="0"/>
                        <a:buNone/>
                        <a:tabLst/>
                        <a:defRPr/>
                      </a:pPr>
                      <a:endParaRPr kumimoji="0" lang="en-US" sz="400" b="0" i="0" u="none" strike="noStrike" kern="0" cap="none" spc="0" normalizeH="0" baseline="0" noProof="0" dirty="0" smtClean="0">
                        <a:ln>
                          <a:noFill/>
                        </a:ln>
                        <a:solidFill>
                          <a:srgbClr val="000000"/>
                        </a:solidFill>
                        <a:effectLst/>
                        <a:uLnTx/>
                        <a:uFillTx/>
                        <a:latin typeface="+mj-lt"/>
                        <a:ea typeface="+mn-ea"/>
                        <a:cs typeface="Arial" pitchFamily="34" charset="0"/>
                      </a:endParaRPr>
                    </a:p>
                    <a:p>
                      <a:pPr marL="0" marR="0" lvl="0" indent="0" algn="l" defTabSz="914400" rtl="0" eaLnBrk="1" fontAlgn="base" latinLnBrk="0" hangingPunct="1">
                        <a:lnSpc>
                          <a:spcPct val="110000"/>
                        </a:lnSpc>
                        <a:spcBef>
                          <a:spcPct val="0"/>
                        </a:spcBef>
                        <a:spcAft>
                          <a:spcPct val="0"/>
                        </a:spcAft>
                        <a:buClr>
                          <a:srgbClr val="AAAA96"/>
                        </a:buClr>
                        <a:buSzTx/>
                        <a:buFont typeface="Arial" pitchFamily="34" charset="0"/>
                        <a:buNone/>
                        <a:tabLst/>
                        <a:defRPr/>
                      </a:pPr>
                      <a:r>
                        <a:rPr kumimoji="0" lang="en-US" sz="1000" b="0" i="0" u="none" strike="noStrike" kern="0" cap="none" spc="0" normalizeH="0" baseline="0" noProof="0" dirty="0" smtClean="0">
                          <a:ln>
                            <a:noFill/>
                          </a:ln>
                          <a:solidFill>
                            <a:srgbClr val="000000"/>
                          </a:solidFill>
                          <a:effectLst/>
                          <a:uLnTx/>
                          <a:uFillTx/>
                          <a:latin typeface="+mj-lt"/>
                          <a:ea typeface="+mn-ea"/>
                          <a:cs typeface="Arial" pitchFamily="34" charset="0"/>
                        </a:rPr>
                        <a:t>The employee was given first aid and later received medical treatment at the hospital. He sustained a fracture to his left thumb and a laceration on his palm.</a:t>
                      </a:r>
                    </a:p>
                    <a:p>
                      <a:pPr marL="0" marR="0" lvl="0" indent="0" algn="l" defTabSz="914400" rtl="0" eaLnBrk="1" fontAlgn="base" latinLnBrk="0" hangingPunct="1">
                        <a:lnSpc>
                          <a:spcPct val="100000"/>
                        </a:lnSpc>
                        <a:spcBef>
                          <a:spcPct val="0"/>
                        </a:spcBef>
                        <a:spcAft>
                          <a:spcPts val="600"/>
                        </a:spcAft>
                        <a:buClrTx/>
                        <a:buSzTx/>
                        <a:buFont typeface="Arial" panose="020B0604020202020204" pitchFamily="34" charset="0"/>
                        <a:buNone/>
                        <a:tabLst/>
                      </a:pPr>
                      <a:endParaRPr kumimoji="0" lang="en-US" sz="1400" b="0" i="0" u="none" strike="noStrike" kern="1200" cap="none" normalizeH="0" baseline="0" dirty="0">
                        <a:ln>
                          <a:noFill/>
                        </a:ln>
                        <a:solidFill>
                          <a:schemeClr val="tx1"/>
                        </a:solidFill>
                        <a:effectLst/>
                        <a:latin typeface="Lucida Sans Unicode" pitchFamily="34" charset="0"/>
                        <a:ea typeface="+mn-ea"/>
                        <a:cs typeface="Arial" pitchFamily="34" charset="0"/>
                      </a:endParaRPr>
                    </a:p>
                  </a:txBody>
                  <a:tcPr marL="45720" marR="45720" marT="0" marB="0" anchor="b">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3126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bg1"/>
                          </a:solidFill>
                          <a:effectLst/>
                          <a:latin typeface="Lucida Sans Unicode" pitchFamily="34" charset="0"/>
                          <a:cs typeface="Arial" pitchFamily="34" charset="0"/>
                        </a:rPr>
                        <a:t>Root Causes</a:t>
                      </a:r>
                      <a:r>
                        <a:rPr kumimoji="0" lang="en-GB" sz="1000" b="1" i="0" u="none" strike="noStrike" cap="none" normalizeH="0" baseline="0" dirty="0" smtClean="0">
                          <a:ln>
                            <a:noFill/>
                          </a:ln>
                          <a:solidFill>
                            <a:schemeClr val="bg1"/>
                          </a:solidFill>
                          <a:effectLst/>
                          <a:latin typeface="Lucida Sans Unicode" pitchFamily="34" charset="0"/>
                          <a:cs typeface="Arial" pitchFamily="34" charset="0"/>
                        </a:rPr>
                        <a:t>:</a:t>
                      </a:r>
                    </a:p>
                  </a:txBody>
                  <a:tcPr marL="45720" marR="45720" marT="0" marB="0" anchor="ctr" horzOverflow="overflow">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A7A9A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bg1"/>
                          </a:solidFill>
                          <a:effectLst/>
                          <a:latin typeface="Lucida Sans Unicode" pitchFamily="34" charset="0"/>
                          <a:cs typeface="Arial" pitchFamily="34" charset="0"/>
                        </a:rPr>
                        <a:t>Actions Taken Thus Far: Next Steps</a:t>
                      </a:r>
                    </a:p>
                  </a:txBody>
                  <a:tcPr marL="45720" marR="45720" marT="0" marB="0" anchor="ctr" horzOverflow="overflow">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A7A9AC"/>
                    </a:solidFill>
                  </a:tcPr>
                </a:tc>
              </a:tr>
              <a:tr h="2115096">
                <a:tc>
                  <a:txBody>
                    <a:bodyPr/>
                    <a:lstStyle/>
                    <a:p>
                      <a:pPr marL="171450" indent="-171450" algn="just">
                        <a:buFont typeface="Arial" pitchFamily="34" charset="0"/>
                        <a:buChar char="•"/>
                      </a:pPr>
                      <a:r>
                        <a:rPr lang="en-US" sz="1200" b="1" dirty="0" smtClean="0">
                          <a:solidFill>
                            <a:schemeClr val="tx1"/>
                          </a:solidFill>
                        </a:rPr>
                        <a:t>Incorrect method of removing piston nut.</a:t>
                      </a:r>
                    </a:p>
                    <a:p>
                      <a:pPr marL="171450" indent="-171450" algn="just">
                        <a:buFont typeface="Arial" pitchFamily="34" charset="0"/>
                        <a:buChar char="•"/>
                      </a:pPr>
                      <a:r>
                        <a:rPr lang="en-US" sz="1200" b="1" dirty="0" smtClean="0">
                          <a:solidFill>
                            <a:schemeClr val="tx1"/>
                          </a:solidFill>
                        </a:rPr>
                        <a:t>Incorrect lifting method of piston assembly, and risk assessment (JSEA) was not performed for the lifting task.</a:t>
                      </a:r>
                    </a:p>
                    <a:p>
                      <a:pPr marL="171450" indent="-171450" algn="just">
                        <a:buFont typeface="Arial" pitchFamily="34" charset="0"/>
                        <a:buChar char="•"/>
                      </a:pPr>
                      <a:r>
                        <a:rPr lang="en-US" sz="1200" dirty="0" smtClean="0">
                          <a:solidFill>
                            <a:schemeClr val="tx1"/>
                          </a:solidFill>
                        </a:rPr>
                        <a:t>Critical lift checklist was used but failed to identify the risk.</a:t>
                      </a:r>
                    </a:p>
                    <a:p>
                      <a:pPr marL="171450" indent="-171450" algn="just">
                        <a:buFont typeface="Arial" pitchFamily="34" charset="0"/>
                        <a:buChar char="•"/>
                      </a:pPr>
                      <a:r>
                        <a:rPr lang="en-US" sz="1200" dirty="0" smtClean="0">
                          <a:solidFill>
                            <a:schemeClr val="tx1"/>
                          </a:solidFill>
                        </a:rPr>
                        <a:t>Operator controlled the crane with one hand and used the other hand to hold the piston to align piston rod nut to pass through the chuck bore.</a:t>
                      </a:r>
                    </a:p>
                  </a:txBody>
                  <a:tcPr marL="45720" marR="45720" marT="89984" marB="89984" horzOverflow="overflow">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indent="-171450" algn="just" rtl="0" eaLnBrk="1" latinLnBrk="0" hangingPunct="1">
                        <a:buFont typeface="Arial" pitchFamily="34" charset="0"/>
                        <a:buChar char="•"/>
                      </a:pPr>
                      <a:r>
                        <a:rPr kumimoji="0" lang="en-US" sz="1100" kern="1200" dirty="0" smtClean="0">
                          <a:solidFill>
                            <a:schemeClr val="tx1"/>
                          </a:solidFill>
                          <a:latin typeface="+mn-lt"/>
                          <a:ea typeface="+mn-ea"/>
                          <a:cs typeface="+mn-cs"/>
                        </a:rPr>
                        <a:t>Re-train all employees on Global Crane and Lifting Policy</a:t>
                      </a:r>
                    </a:p>
                    <a:p>
                      <a:pPr marL="171450" indent="-171450" algn="just" rtl="0" eaLnBrk="1" latinLnBrk="0" hangingPunct="1">
                        <a:buFont typeface="Arial" pitchFamily="34" charset="0"/>
                        <a:buChar char="•"/>
                      </a:pPr>
                      <a:r>
                        <a:rPr kumimoji="0" lang="en-US" sz="1100" kern="1200" dirty="0" smtClean="0">
                          <a:solidFill>
                            <a:schemeClr val="tx1"/>
                          </a:solidFill>
                          <a:latin typeface="+mn-lt"/>
                          <a:ea typeface="+mn-ea"/>
                          <a:cs typeface="+mn-cs"/>
                        </a:rPr>
                        <a:t>List all critical lift activities and critical lifts can only be performed if a job-specific critical plan is developed and discussed with employees before the lift.</a:t>
                      </a:r>
                    </a:p>
                    <a:p>
                      <a:pPr marL="171450" indent="-171450" algn="just" rtl="0" eaLnBrk="1" latinLnBrk="0" hangingPunct="1">
                        <a:buFont typeface="Arial" pitchFamily="34" charset="0"/>
                        <a:buChar char="•"/>
                      </a:pPr>
                      <a:r>
                        <a:rPr kumimoji="0" lang="en-US" sz="1100" kern="1200" dirty="0" smtClean="0">
                          <a:solidFill>
                            <a:schemeClr val="tx1"/>
                          </a:solidFill>
                          <a:latin typeface="+mn-lt"/>
                          <a:ea typeface="+mn-ea"/>
                          <a:cs typeface="+mn-cs"/>
                        </a:rPr>
                        <a:t>Shop supervisor to lead HIRA/JSEA review before start of each shift.</a:t>
                      </a:r>
                    </a:p>
                    <a:p>
                      <a:pPr marL="171450" marR="0" indent="-171450" algn="just"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100" kern="1200" dirty="0" smtClean="0">
                          <a:solidFill>
                            <a:schemeClr val="tx1"/>
                          </a:solidFill>
                          <a:latin typeface="+mn-lt"/>
                          <a:ea typeface="+mn-ea"/>
                          <a:cs typeface="+mn-cs"/>
                        </a:rPr>
                        <a:t>Assess key technical competency for shop employees. Review with management and prepare plan to close gap.</a:t>
                      </a:r>
                    </a:p>
                    <a:p>
                      <a:pPr marL="0" indent="0" algn="just">
                        <a:buFont typeface="Arial" pitchFamily="34" charset="0"/>
                        <a:buNone/>
                      </a:pPr>
                      <a:endParaRPr lang="en-US" sz="1100" dirty="0" smtClean="0">
                        <a:solidFill>
                          <a:srgbClr val="000000"/>
                        </a:solidFill>
                        <a:cs typeface="Arial" pitchFamily="34" charset="0"/>
                      </a:endParaRPr>
                    </a:p>
                  </a:txBody>
                  <a:tcPr marL="45720" marR="45720" marT="0" marB="0" horzOverflow="overflow">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7434" name="Picture 35" descr="cid:image002.jpg@01CD23BA.60BF4750"/>
          <p:cNvPicPr>
            <a:picLocks noChangeAspect="1" noChangeArrowheads="1"/>
          </p:cNvPicPr>
          <p:nvPr/>
        </p:nvPicPr>
        <p:blipFill>
          <a:blip r:embed="rId3" r:link="rId4" cstate="print"/>
          <a:srcRect/>
          <a:stretch>
            <a:fillRect/>
          </a:stretch>
        </p:blipFill>
        <p:spPr bwMode="auto">
          <a:xfrm>
            <a:off x="4924425" y="5888038"/>
            <a:ext cx="3956050" cy="969962"/>
          </a:xfrm>
          <a:prstGeom prst="rect">
            <a:avLst/>
          </a:prstGeom>
          <a:noFill/>
          <a:ln w="9525">
            <a:noFill/>
            <a:miter lim="800000"/>
            <a:headEnd/>
            <a:tailEnd/>
          </a:ln>
        </p:spPr>
      </p:pic>
      <p:pic>
        <p:nvPicPr>
          <p:cNvPr id="17435" name="Picture 2"/>
          <p:cNvPicPr>
            <a:picLocks noChangeAspect="1" noChangeArrowheads="1"/>
          </p:cNvPicPr>
          <p:nvPr/>
        </p:nvPicPr>
        <p:blipFill>
          <a:blip r:embed="rId5" cstate="print"/>
          <a:srcRect/>
          <a:stretch>
            <a:fillRect/>
          </a:stretch>
        </p:blipFill>
        <p:spPr bwMode="auto">
          <a:xfrm>
            <a:off x="4660900" y="1201738"/>
            <a:ext cx="4324350" cy="294481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1">
      <a:dk1>
        <a:sysClr val="windowText" lastClr="000000"/>
      </a:dk1>
      <a:lt1>
        <a:sysClr val="window" lastClr="FFFFFF"/>
      </a:lt1>
      <a:dk2>
        <a:srgbClr val="775F55"/>
      </a:dk2>
      <a:lt2>
        <a:srgbClr val="EBDDC3"/>
      </a:lt2>
      <a:accent1>
        <a:srgbClr val="00B050"/>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ysClr val="windowText" lastClr="000000"/>
    </a:dk1>
    <a:lt1>
      <a:sysClr val="window" lastClr="FFFFFF"/>
    </a:lt1>
    <a:dk2>
      <a:srgbClr val="775F55"/>
    </a:dk2>
    <a:lt2>
      <a:srgbClr val="EBDDC3"/>
    </a:lt2>
    <a:accent1>
      <a:srgbClr val="00B050"/>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2.xml><?xml version="1.0" encoding="utf-8"?>
<a:themeOverride xmlns:a="http://schemas.openxmlformats.org/drawingml/2006/main">
  <a:clrScheme name="Custom 1">
    <a:dk1>
      <a:sysClr val="windowText" lastClr="000000"/>
    </a:dk1>
    <a:lt1>
      <a:sysClr val="window" lastClr="FFFFFF"/>
    </a:lt1>
    <a:dk2>
      <a:srgbClr val="775F55"/>
    </a:dk2>
    <a:lt2>
      <a:srgbClr val="EBDDC3"/>
    </a:lt2>
    <a:accent1>
      <a:srgbClr val="00B050"/>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3.xml><?xml version="1.0" encoding="utf-8"?>
<a:themeOverride xmlns:a="http://schemas.openxmlformats.org/drawingml/2006/main">
  <a:clrScheme name="Custom 1">
    <a:dk1>
      <a:sysClr val="windowText" lastClr="000000"/>
    </a:dk1>
    <a:lt1>
      <a:sysClr val="window" lastClr="FFFFFF"/>
    </a:lt1>
    <a:dk2>
      <a:srgbClr val="775F55"/>
    </a:dk2>
    <a:lt2>
      <a:srgbClr val="EBDDC3"/>
    </a:lt2>
    <a:accent1>
      <a:srgbClr val="00B050"/>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4.xml><?xml version="1.0" encoding="utf-8"?>
<a:themeOverride xmlns:a="http://schemas.openxmlformats.org/drawingml/2006/main">
  <a:clrScheme name="Custom 1">
    <a:dk1>
      <a:sysClr val="windowText" lastClr="000000"/>
    </a:dk1>
    <a:lt1>
      <a:sysClr val="window" lastClr="FFFFFF"/>
    </a:lt1>
    <a:dk2>
      <a:srgbClr val="775F55"/>
    </a:dk2>
    <a:lt2>
      <a:srgbClr val="EBDDC3"/>
    </a:lt2>
    <a:accent1>
      <a:srgbClr val="00B050"/>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Concourse</Template>
  <TotalTime>8640</TotalTime>
  <Words>332</Words>
  <Application>Microsoft Office PowerPoint</Application>
  <PresentationFormat>On-screen Show (4:3)</PresentationFormat>
  <Paragraphs>20</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Concourse</vt:lpstr>
      <vt:lpstr>Slide 1</vt:lpstr>
    </vt:vector>
  </TitlesOfParts>
  <Company>Rolls-Royce plc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Rolls Royce</dc:creator>
  <dc:description>Developed by Operandi Limited</dc:description>
  <cp:lastModifiedBy>dell</cp:lastModifiedBy>
  <cp:revision>500</cp:revision>
  <cp:lastPrinted>2003-11-04T16:53:27Z</cp:lastPrinted>
  <dcterms:created xsi:type="dcterms:W3CDTF">2004-01-23T18:06:09Z</dcterms:created>
  <dcterms:modified xsi:type="dcterms:W3CDTF">2017-03-06T17:34:48Z</dcterms:modified>
</cp:coreProperties>
</file>